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3"/>
  </p:notesMasterIdLst>
  <p:sldIdLst>
    <p:sldId id="256" r:id="rId2"/>
    <p:sldId id="286" r:id="rId3"/>
    <p:sldId id="278" r:id="rId4"/>
    <p:sldId id="279" r:id="rId5"/>
    <p:sldId id="257" r:id="rId6"/>
    <p:sldId id="280" r:id="rId7"/>
    <p:sldId id="281" r:id="rId8"/>
    <p:sldId id="282" r:id="rId9"/>
    <p:sldId id="283" r:id="rId10"/>
    <p:sldId id="284" r:id="rId11"/>
    <p:sldId id="285" r:id="rId12"/>
  </p:sldIdLst>
  <p:sldSz cx="9144000" cy="5143500" type="screen16x9"/>
  <p:notesSz cx="6858000" cy="9144000"/>
  <p:embeddedFontLst>
    <p:embeddedFont>
      <p:font typeface="Titillium Web" panose="020B0604020202020204" charset="0"/>
      <p:regular r:id="rId14"/>
      <p:bold r:id="rId15"/>
      <p:italic r:id="rId16"/>
      <p:boldItalic r:id="rId17"/>
    </p:embeddedFont>
    <p:embeddedFont>
      <p:font typeface="Verdana" panose="020B0604030504040204" pitchFamily="34" charset="0"/>
      <p:regular r:id="rId18"/>
      <p:bold r:id="rId19"/>
      <p:italic r:id="rId20"/>
      <p:boldItalic r:id="rId21"/>
    </p:embeddedFont>
    <p:embeddedFont>
      <p:font typeface="Helvetica Neue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7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61831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38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6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4" name="Google Shape;5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2175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7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3" name="Google Shape;52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878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668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36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193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7ceb6d7f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7ceb6d7f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292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230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373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2548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3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356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Font typeface="Helvetica Neue"/>
              <a:buNone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3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9600" b="1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5;p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7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Google Shape;50;p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0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8" r:id="rId14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facebook.com/rladiesbari/" TargetMode="External"/><Relationship Id="rId5" Type="http://schemas.openxmlformats.org/officeDocument/2006/relationships/hyperlink" Target="http://www.meetup.com/R-Ladies-Bari/" TargetMode="External"/><Relationship Id="rId4" Type="http://schemas.openxmlformats.org/officeDocument/2006/relationships/hyperlink" Target="https://twitter.com/RladiesBari" TargetMode="External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hyperlink" Target="https://k-roz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queiroz.shinyapps.io/rshinylady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rgbClr val="88398A"/>
                </a:solidFill>
              </a:rPr>
              <a:t>R-Ladies Bari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'Bari'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/>
          <p:nvPr/>
        </p:nvSpPr>
        <p:spPr>
          <a:xfrm>
            <a:off x="594926" y="953067"/>
            <a:ext cx="0" cy="676910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8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8"/>
          <p:cNvSpPr txBox="1">
            <a:spLocks noGrp="1"/>
          </p:cNvSpPr>
          <p:nvPr>
            <p:ph type="title"/>
          </p:nvPr>
        </p:nvSpPr>
        <p:spPr>
          <a:xfrm>
            <a:off x="923351" y="172000"/>
            <a:ext cx="3875628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800" b="1" i="0"/>
              <a:t>Volete unirvi a noi?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8"/>
          <p:cNvSpPr/>
          <p:nvPr/>
        </p:nvSpPr>
        <p:spPr>
          <a:xfrm>
            <a:off x="13716" y="2555640"/>
            <a:ext cx="9130665" cy="0"/>
          </a:xfrm>
          <a:custGeom>
            <a:avLst/>
            <a:gdLst/>
            <a:ahLst/>
            <a:cxnLst/>
            <a:rect l="l" t="t" r="r" b="b"/>
            <a:pathLst>
              <a:path w="9130665" h="120000" extrusionOk="0">
                <a:moveTo>
                  <a:pt x="0" y="0"/>
                </a:moveTo>
                <a:lnTo>
                  <a:pt x="9130538" y="0"/>
                </a:lnTo>
              </a:path>
            </a:pathLst>
          </a:custGeom>
          <a:noFill/>
          <a:ln w="396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8"/>
          <p:cNvSpPr/>
          <p:nvPr/>
        </p:nvSpPr>
        <p:spPr>
          <a:xfrm>
            <a:off x="958596" y="2446047"/>
            <a:ext cx="216407" cy="219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8"/>
          <p:cNvSpPr/>
          <p:nvPr/>
        </p:nvSpPr>
        <p:spPr>
          <a:xfrm>
            <a:off x="958596" y="2446047"/>
            <a:ext cx="216535" cy="219439"/>
          </a:xfrm>
          <a:custGeom>
            <a:avLst/>
            <a:gdLst/>
            <a:ahLst/>
            <a:cxnLst/>
            <a:rect l="l" t="t" r="r" b="b"/>
            <a:pathLst>
              <a:path w="216534" h="219710" extrusionOk="0">
                <a:moveTo>
                  <a:pt x="0" y="109728"/>
                </a:moveTo>
                <a:lnTo>
                  <a:pt x="8504" y="67026"/>
                </a:lnTo>
                <a:lnTo>
                  <a:pt x="31694" y="32146"/>
                </a:lnTo>
                <a:lnTo>
                  <a:pt x="66088" y="8626"/>
                </a:lnTo>
                <a:lnTo>
                  <a:pt x="108203" y="0"/>
                </a:lnTo>
                <a:lnTo>
                  <a:pt x="150319" y="8626"/>
                </a:lnTo>
                <a:lnTo>
                  <a:pt x="184713" y="32146"/>
                </a:lnTo>
                <a:lnTo>
                  <a:pt x="207903" y="67026"/>
                </a:lnTo>
                <a:lnTo>
                  <a:pt x="216407" y="109728"/>
                </a:lnTo>
                <a:lnTo>
                  <a:pt x="207903" y="152429"/>
                </a:lnTo>
                <a:lnTo>
                  <a:pt x="184713" y="187309"/>
                </a:lnTo>
                <a:lnTo>
                  <a:pt x="150319" y="210829"/>
                </a:lnTo>
                <a:lnTo>
                  <a:pt x="108203" y="219456"/>
                </a:lnTo>
                <a:lnTo>
                  <a:pt x="66088" y="210829"/>
                </a:lnTo>
                <a:lnTo>
                  <a:pt x="31694" y="187309"/>
                </a:lnTo>
                <a:lnTo>
                  <a:pt x="8504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8"/>
          <p:cNvSpPr/>
          <p:nvPr/>
        </p:nvSpPr>
        <p:spPr>
          <a:xfrm>
            <a:off x="3912108" y="2446047"/>
            <a:ext cx="219455" cy="219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8"/>
          <p:cNvSpPr/>
          <p:nvPr/>
        </p:nvSpPr>
        <p:spPr>
          <a:xfrm>
            <a:off x="391210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10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8"/>
          <p:cNvSpPr/>
          <p:nvPr/>
        </p:nvSpPr>
        <p:spPr>
          <a:xfrm>
            <a:off x="6868668" y="2446047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8"/>
          <p:cNvSpPr/>
          <p:nvPr/>
        </p:nvSpPr>
        <p:spPr>
          <a:xfrm>
            <a:off x="686866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8"/>
          <p:cNvSpPr txBox="1"/>
          <p:nvPr/>
        </p:nvSpPr>
        <p:spPr>
          <a:xfrm>
            <a:off x="940099" y="2742600"/>
            <a:ext cx="25392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Workshop</a:t>
            </a:r>
            <a:endParaRPr dirty="0"/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Seminari</a:t>
            </a:r>
            <a:endParaRPr dirty="0"/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Meetup</a:t>
            </a:r>
            <a:endParaRPr dirty="0"/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Conferenze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8"/>
          <p:cNvSpPr txBox="1"/>
          <p:nvPr/>
        </p:nvSpPr>
        <p:spPr>
          <a:xfrm>
            <a:off x="3231058" y="2731450"/>
            <a:ext cx="285845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Volontari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 dirty="0" smtClean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Speakers</a:t>
            </a:r>
            <a:endParaRPr sz="2400" b="1" i="0" u="none" strike="noStrike" cap="none" dirty="0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8"/>
          <p:cNvSpPr txBox="1"/>
          <p:nvPr/>
        </p:nvSpPr>
        <p:spPr>
          <a:xfrm>
            <a:off x="6669150" y="2742600"/>
            <a:ext cx="2326200" cy="1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508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Partnership</a:t>
            </a:r>
            <a:endParaRPr/>
          </a:p>
          <a:p>
            <a:pPr marL="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085" marR="508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Sponsorship</a:t>
            </a:r>
            <a:endParaRPr sz="24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68"/>
          <p:cNvPicPr preferRelativeResize="0"/>
          <p:nvPr/>
        </p:nvPicPr>
        <p:blipFill rotWithShape="1">
          <a:blip r:embed="rId7">
            <a:alphaModFix/>
          </a:blip>
          <a:srcRect l="3787" t="24785" r="2910" b="4297"/>
          <a:stretch/>
        </p:blipFill>
        <p:spPr>
          <a:xfrm>
            <a:off x="5447997" y="179833"/>
            <a:ext cx="3547353" cy="1521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37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9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9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9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9"/>
          <p:cNvSpPr txBox="1">
            <a:spLocks noGrp="1"/>
          </p:cNvSpPr>
          <p:nvPr>
            <p:ph type="title"/>
          </p:nvPr>
        </p:nvSpPr>
        <p:spPr>
          <a:xfrm>
            <a:off x="923351" y="476800"/>
            <a:ext cx="4463023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600" b="1" i="0">
                <a:latin typeface="Arial"/>
                <a:ea typeface="Arial"/>
                <a:cs typeface="Arial"/>
                <a:sym typeface="Arial"/>
              </a:rPr>
              <a:t>Seguiteci sui nostri social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9"/>
          <p:cNvSpPr txBox="1"/>
          <p:nvPr/>
        </p:nvSpPr>
        <p:spPr>
          <a:xfrm>
            <a:off x="1412777" y="2377950"/>
            <a:ext cx="1518491" cy="23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https://twitter.com/RladiesBari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69"/>
          <p:cNvSpPr txBox="1"/>
          <p:nvPr/>
        </p:nvSpPr>
        <p:spPr>
          <a:xfrm>
            <a:off x="1412777" y="3027376"/>
            <a:ext cx="2043614" cy="23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www.meetup.com/R-Ladies-Bari/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69"/>
          <p:cNvSpPr txBox="1"/>
          <p:nvPr/>
        </p:nvSpPr>
        <p:spPr>
          <a:xfrm>
            <a:off x="1412775" y="3675818"/>
            <a:ext cx="2154033" cy="23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www.facebook.com/rladiesbari/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69"/>
          <p:cNvSpPr/>
          <p:nvPr/>
        </p:nvSpPr>
        <p:spPr>
          <a:xfrm>
            <a:off x="665000" y="2366996"/>
            <a:ext cx="408431" cy="40792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9"/>
          <p:cNvSpPr/>
          <p:nvPr/>
        </p:nvSpPr>
        <p:spPr>
          <a:xfrm>
            <a:off x="655856" y="2993286"/>
            <a:ext cx="338328" cy="33791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9"/>
          <p:cNvSpPr/>
          <p:nvPr/>
        </p:nvSpPr>
        <p:spPr>
          <a:xfrm>
            <a:off x="665000" y="3638222"/>
            <a:ext cx="329184" cy="32877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9"/>
          <p:cNvSpPr txBox="1"/>
          <p:nvPr/>
        </p:nvSpPr>
        <p:spPr>
          <a:xfrm>
            <a:off x="5552843" y="1645827"/>
            <a:ext cx="3227700" cy="23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Scriveteci a</a:t>
            </a:r>
            <a:endParaRPr sz="3000" b="0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marR="5080" lvl="0" indent="-6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bari@rladies.org</a:t>
            </a:r>
            <a:endParaRPr sz="30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" name="Google Shape;536;p69"/>
          <p:cNvGrpSpPr/>
          <p:nvPr/>
        </p:nvGrpSpPr>
        <p:grpSpPr>
          <a:xfrm>
            <a:off x="4832557" y="1689995"/>
            <a:ext cx="646429" cy="925786"/>
            <a:chOff x="4876402" y="2675888"/>
            <a:chExt cx="646429" cy="925786"/>
          </a:xfrm>
        </p:grpSpPr>
        <p:sp>
          <p:nvSpPr>
            <p:cNvPr id="537" name="Google Shape;537;p69"/>
            <p:cNvSpPr txBox="1"/>
            <p:nvPr/>
          </p:nvSpPr>
          <p:spPr>
            <a:xfrm>
              <a:off x="5058775" y="3127781"/>
              <a:ext cx="327600" cy="23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sng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38" name="Google Shape;538;p69"/>
            <p:cNvSpPr/>
            <p:nvPr/>
          </p:nvSpPr>
          <p:spPr>
            <a:xfrm>
              <a:off x="5071475" y="3457016"/>
              <a:ext cx="256539" cy="51940"/>
            </a:xfrm>
            <a:custGeom>
              <a:avLst/>
              <a:gdLst/>
              <a:ahLst/>
              <a:cxnLst/>
              <a:rect l="l" t="t" r="r" b="b"/>
              <a:pathLst>
                <a:path w="256539" h="52070" extrusionOk="0">
                  <a:moveTo>
                    <a:pt x="0" y="51758"/>
                  </a:moveTo>
                  <a:lnTo>
                    <a:pt x="256032" y="51758"/>
                  </a:lnTo>
                  <a:lnTo>
                    <a:pt x="256032" y="0"/>
                  </a:lnTo>
                  <a:lnTo>
                    <a:pt x="0" y="0"/>
                  </a:lnTo>
                  <a:lnTo>
                    <a:pt x="0" y="51758"/>
                  </a:lnTo>
                  <a:close/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9"/>
            <p:cNvSpPr/>
            <p:nvPr/>
          </p:nvSpPr>
          <p:spPr>
            <a:xfrm>
              <a:off x="5071475" y="3430917"/>
              <a:ext cx="256539" cy="52069"/>
            </a:xfrm>
            <a:custGeom>
              <a:avLst/>
              <a:gdLst/>
              <a:ahLst/>
              <a:cxnLst/>
              <a:rect l="l" t="t" r="r" b="b"/>
              <a:pathLst>
                <a:path w="256539" h="52069" extrusionOk="0">
                  <a:moveTo>
                    <a:pt x="0" y="51758"/>
                  </a:moveTo>
                  <a:lnTo>
                    <a:pt x="256032" y="51758"/>
                  </a:lnTo>
                  <a:lnTo>
                    <a:pt x="256032" y="0"/>
                  </a:lnTo>
                  <a:lnTo>
                    <a:pt x="0" y="0"/>
                  </a:lnTo>
                  <a:lnTo>
                    <a:pt x="0" y="51758"/>
                  </a:lnTo>
                  <a:close/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9"/>
            <p:cNvSpPr/>
            <p:nvPr/>
          </p:nvSpPr>
          <p:spPr>
            <a:xfrm>
              <a:off x="5071475" y="3534364"/>
              <a:ext cx="256539" cy="67310"/>
            </a:xfrm>
            <a:custGeom>
              <a:avLst/>
              <a:gdLst/>
              <a:ahLst/>
              <a:cxnLst/>
              <a:rect l="l" t="t" r="r" b="b"/>
              <a:pathLst>
                <a:path w="256539" h="67310" extrusionOk="0">
                  <a:moveTo>
                    <a:pt x="0" y="0"/>
                  </a:moveTo>
                  <a:lnTo>
                    <a:pt x="0" y="9651"/>
                  </a:lnTo>
                  <a:lnTo>
                    <a:pt x="1524" y="17906"/>
                  </a:lnTo>
                  <a:lnTo>
                    <a:pt x="6096" y="26034"/>
                  </a:lnTo>
                  <a:lnTo>
                    <a:pt x="12191" y="32765"/>
                  </a:lnTo>
                  <a:lnTo>
                    <a:pt x="21336" y="36956"/>
                  </a:lnTo>
                  <a:lnTo>
                    <a:pt x="117348" y="65658"/>
                  </a:lnTo>
                  <a:lnTo>
                    <a:pt x="128015" y="67055"/>
                  </a:lnTo>
                  <a:lnTo>
                    <a:pt x="138684" y="65658"/>
                  </a:lnTo>
                  <a:lnTo>
                    <a:pt x="234696" y="36956"/>
                  </a:lnTo>
                  <a:lnTo>
                    <a:pt x="243839" y="32765"/>
                  </a:lnTo>
                  <a:lnTo>
                    <a:pt x="249936" y="26034"/>
                  </a:lnTo>
                  <a:lnTo>
                    <a:pt x="254508" y="17906"/>
                  </a:lnTo>
                  <a:lnTo>
                    <a:pt x="256032" y="9651"/>
                  </a:lnTo>
                  <a:lnTo>
                    <a:pt x="25603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9"/>
            <p:cNvSpPr/>
            <p:nvPr/>
          </p:nvSpPr>
          <p:spPr>
            <a:xfrm>
              <a:off x="5041121" y="2995533"/>
              <a:ext cx="91439" cy="381000"/>
            </a:xfrm>
            <a:custGeom>
              <a:avLst/>
              <a:gdLst/>
              <a:ahLst/>
              <a:cxnLst/>
              <a:rect l="l" t="t" r="r" b="b"/>
              <a:pathLst>
                <a:path w="91439" h="381000" extrusionOk="0">
                  <a:moveTo>
                    <a:pt x="91186" y="381000"/>
                  </a:moveTo>
                  <a:lnTo>
                    <a:pt x="37718" y="162686"/>
                  </a:lnTo>
                  <a:lnTo>
                    <a:pt x="0" y="0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9"/>
            <p:cNvSpPr/>
            <p:nvPr/>
          </p:nvSpPr>
          <p:spPr>
            <a:xfrm>
              <a:off x="4876402" y="2675888"/>
              <a:ext cx="646429" cy="701039"/>
            </a:xfrm>
            <a:custGeom>
              <a:avLst/>
              <a:gdLst/>
              <a:ahLst/>
              <a:cxnLst/>
              <a:rect l="l" t="t" r="r" b="b"/>
              <a:pathLst>
                <a:path w="646429" h="701039" extrusionOk="0">
                  <a:moveTo>
                    <a:pt x="451738" y="701040"/>
                  </a:moveTo>
                  <a:lnTo>
                    <a:pt x="459359" y="670432"/>
                  </a:lnTo>
                  <a:lnTo>
                    <a:pt x="470026" y="641350"/>
                  </a:lnTo>
                  <a:lnTo>
                    <a:pt x="482346" y="613537"/>
                  </a:lnTo>
                  <a:lnTo>
                    <a:pt x="496062" y="588518"/>
                  </a:lnTo>
                  <a:lnTo>
                    <a:pt x="511429" y="564895"/>
                  </a:lnTo>
                  <a:lnTo>
                    <a:pt x="526669" y="541401"/>
                  </a:lnTo>
                  <a:lnTo>
                    <a:pt x="560451" y="496950"/>
                  </a:lnTo>
                  <a:lnTo>
                    <a:pt x="592582" y="452500"/>
                  </a:lnTo>
                  <a:lnTo>
                    <a:pt x="620141" y="405384"/>
                  </a:lnTo>
                  <a:lnTo>
                    <a:pt x="638556" y="352551"/>
                  </a:lnTo>
                  <a:lnTo>
                    <a:pt x="644651" y="308229"/>
                  </a:lnTo>
                  <a:lnTo>
                    <a:pt x="646176" y="292988"/>
                  </a:lnTo>
                  <a:lnTo>
                    <a:pt x="643128" y="262381"/>
                  </a:lnTo>
                  <a:lnTo>
                    <a:pt x="638556" y="233299"/>
                  </a:lnTo>
                  <a:lnTo>
                    <a:pt x="620141" y="179069"/>
                  </a:lnTo>
                  <a:lnTo>
                    <a:pt x="591058" y="129159"/>
                  </a:lnTo>
                  <a:lnTo>
                    <a:pt x="551180" y="86106"/>
                  </a:lnTo>
                  <a:lnTo>
                    <a:pt x="503809" y="50037"/>
                  </a:lnTo>
                  <a:lnTo>
                    <a:pt x="448691" y="23622"/>
                  </a:lnTo>
                  <a:lnTo>
                    <a:pt x="387350" y="5587"/>
                  </a:lnTo>
                  <a:lnTo>
                    <a:pt x="323088" y="0"/>
                  </a:lnTo>
                  <a:lnTo>
                    <a:pt x="258825" y="5587"/>
                  </a:lnTo>
                  <a:lnTo>
                    <a:pt x="197485" y="23622"/>
                  </a:lnTo>
                  <a:lnTo>
                    <a:pt x="142367" y="50037"/>
                  </a:lnTo>
                  <a:lnTo>
                    <a:pt x="94996" y="86106"/>
                  </a:lnTo>
                  <a:lnTo>
                    <a:pt x="55118" y="129159"/>
                  </a:lnTo>
                  <a:lnTo>
                    <a:pt x="26035" y="179069"/>
                  </a:lnTo>
                  <a:lnTo>
                    <a:pt x="7620" y="233299"/>
                  </a:lnTo>
                  <a:lnTo>
                    <a:pt x="0" y="292988"/>
                  </a:lnTo>
                  <a:lnTo>
                    <a:pt x="7620" y="352551"/>
                  </a:lnTo>
                  <a:lnTo>
                    <a:pt x="26035" y="405384"/>
                  </a:lnTo>
                  <a:lnTo>
                    <a:pt x="53594" y="452500"/>
                  </a:lnTo>
                  <a:lnTo>
                    <a:pt x="85725" y="496950"/>
                  </a:lnTo>
                  <a:lnTo>
                    <a:pt x="119507" y="541401"/>
                  </a:lnTo>
                  <a:lnTo>
                    <a:pt x="134747" y="564895"/>
                  </a:lnTo>
                  <a:lnTo>
                    <a:pt x="150113" y="588518"/>
                  </a:lnTo>
                  <a:lnTo>
                    <a:pt x="163830" y="613537"/>
                  </a:lnTo>
                  <a:lnTo>
                    <a:pt x="176149" y="641350"/>
                  </a:lnTo>
                  <a:lnTo>
                    <a:pt x="186817" y="670432"/>
                  </a:lnTo>
                  <a:lnTo>
                    <a:pt x="194437" y="701040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69"/>
            <p:cNvSpPr/>
            <p:nvPr/>
          </p:nvSpPr>
          <p:spPr>
            <a:xfrm>
              <a:off x="5266546" y="2995533"/>
              <a:ext cx="88900" cy="381000"/>
            </a:xfrm>
            <a:custGeom>
              <a:avLst/>
              <a:gdLst/>
              <a:ahLst/>
              <a:cxnLst/>
              <a:rect l="l" t="t" r="r" b="b"/>
              <a:pathLst>
                <a:path w="88900" h="381000" extrusionOk="0">
                  <a:moveTo>
                    <a:pt x="88391" y="0"/>
                  </a:moveTo>
                  <a:lnTo>
                    <a:pt x="51815" y="162686"/>
                  </a:lnTo>
                  <a:lnTo>
                    <a:pt x="0" y="381000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9"/>
            <p:cNvSpPr/>
            <p:nvPr/>
          </p:nvSpPr>
          <p:spPr>
            <a:xfrm>
              <a:off x="5086715" y="2983356"/>
              <a:ext cx="226060" cy="43180"/>
            </a:xfrm>
            <a:custGeom>
              <a:avLst/>
              <a:gdLst/>
              <a:ahLst/>
              <a:cxnLst/>
              <a:rect l="l" t="t" r="r" b="b"/>
              <a:pathLst>
                <a:path w="226060" h="43180" extrusionOk="0">
                  <a:moveTo>
                    <a:pt x="0" y="3937"/>
                  </a:moveTo>
                  <a:lnTo>
                    <a:pt x="51816" y="42671"/>
                  </a:lnTo>
                  <a:lnTo>
                    <a:pt x="103632" y="3937"/>
                  </a:lnTo>
                  <a:lnTo>
                    <a:pt x="108204" y="1396"/>
                  </a:lnTo>
                  <a:lnTo>
                    <a:pt x="112775" y="0"/>
                  </a:lnTo>
                  <a:lnTo>
                    <a:pt x="117348" y="1396"/>
                  </a:lnTo>
                  <a:lnTo>
                    <a:pt x="121920" y="3937"/>
                  </a:lnTo>
                  <a:lnTo>
                    <a:pt x="173736" y="42671"/>
                  </a:lnTo>
                  <a:lnTo>
                    <a:pt x="225551" y="3937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877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ctrTitle"/>
          </p:nvPr>
        </p:nvSpPr>
        <p:spPr>
          <a:xfrm>
            <a:off x="762000" y="2514102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rgbClr val="88398A"/>
                </a:solidFill>
              </a:rPr>
              <a:t>Call for Speakers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  <a:endParaRPr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'Bari'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dirty="0"/>
          </a:p>
        </p:txBody>
      </p:sp>
      <p:sp>
        <p:nvSpPr>
          <p:cNvPr id="4" name="Google Shape;116;p21"/>
          <p:cNvSpPr txBox="1">
            <a:spLocks/>
          </p:cNvSpPr>
          <p:nvPr/>
        </p:nvSpPr>
        <p:spPr>
          <a:xfrm>
            <a:off x="8151779" y="1274179"/>
            <a:ext cx="830094" cy="38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it-IT" sz="2600" dirty="0" smtClean="0"/>
              <a:t>Bari</a:t>
            </a:r>
            <a:endParaRPr lang="it-IT" sz="2600" dirty="0"/>
          </a:p>
        </p:txBody>
      </p:sp>
      <p:grpSp>
        <p:nvGrpSpPr>
          <p:cNvPr id="5" name="Gruppo 4"/>
          <p:cNvGrpSpPr/>
          <p:nvPr/>
        </p:nvGrpSpPr>
        <p:grpSpPr>
          <a:xfrm>
            <a:off x="853062" y="1905798"/>
            <a:ext cx="2832450" cy="712394"/>
            <a:chOff x="831636" y="4373966"/>
            <a:chExt cx="2832450" cy="712394"/>
          </a:xfrm>
        </p:grpSpPr>
        <p:sp>
          <p:nvSpPr>
            <p:cNvPr id="2" name="Rettangolo 1"/>
            <p:cNvSpPr/>
            <p:nvPr/>
          </p:nvSpPr>
          <p:spPr>
            <a:xfrm>
              <a:off x="831636" y="4483941"/>
              <a:ext cx="2206053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2600" dirty="0" smtClean="0">
                  <a:solidFill>
                    <a:srgbClr val="873989"/>
                  </a:solidFill>
                </a:rPr>
                <a:t>Women Who </a:t>
              </a:r>
              <a:endParaRPr lang="it-IT" sz="2600" dirty="0"/>
            </a:p>
          </p:txBody>
        </p:sp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7689" y="4373966"/>
              <a:ext cx="626397" cy="712394"/>
            </a:xfrm>
            <a:prstGeom prst="rect">
              <a:avLst/>
            </a:prstGeom>
          </p:spPr>
        </p:pic>
      </p:grp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33" y="2136519"/>
            <a:ext cx="1242303" cy="1242303"/>
          </a:xfrm>
          <a:prstGeom prst="rect">
            <a:avLst/>
          </a:prstGeom>
        </p:spPr>
      </p:pic>
      <p:sp>
        <p:nvSpPr>
          <p:cNvPr id="9" name="Google Shape;117;p21"/>
          <p:cNvSpPr txBox="1"/>
          <p:nvPr/>
        </p:nvSpPr>
        <p:spPr>
          <a:xfrm>
            <a:off x="842355" y="3543912"/>
            <a:ext cx="3840989" cy="47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dirty="0" err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Courier"/>
              </a:rPr>
              <a:t>Deadline</a:t>
            </a:r>
            <a:r>
              <a:rPr lang="it-IT" sz="2200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Courier"/>
              </a:rPr>
              <a:t> for </a:t>
            </a:r>
            <a:r>
              <a:rPr lang="it-IT" sz="2200" dirty="0" err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Courier"/>
              </a:rPr>
              <a:t>Submission</a:t>
            </a:r>
            <a:endParaRPr lang="it-IT" sz="2200" dirty="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Courier"/>
              </a:rPr>
              <a:t>07 Aprile 2019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2000" dirty="0" smtClean="0">
              <a:solidFill>
                <a:srgbClr val="7030A0"/>
              </a:solidFill>
              <a:latin typeface="Helvetica Neue" panose="020B0604020202020204" charset="0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 smtClean="0">
                <a:solidFill>
                  <a:srgbClr val="7030A0"/>
                </a:solidFill>
                <a:latin typeface="Helvetica Neue" panose="020B0604020202020204" charset="0"/>
                <a:ea typeface="Courier"/>
                <a:cs typeface="Courier"/>
                <a:sym typeface="Courier"/>
              </a:rPr>
              <a:t>bari@rladies.org</a:t>
            </a:r>
            <a:endParaRPr sz="2000" dirty="0">
              <a:solidFill>
                <a:srgbClr val="7030A0"/>
              </a:solidFill>
              <a:latin typeface="Helvetica Neue" panose="020B0604020202020204" charset="0"/>
            </a:endParaRPr>
          </a:p>
        </p:txBody>
      </p:sp>
      <p:sp>
        <p:nvSpPr>
          <p:cNvPr id="7" name="Freccia a destra 6"/>
          <p:cNvSpPr/>
          <p:nvPr/>
        </p:nvSpPr>
        <p:spPr>
          <a:xfrm>
            <a:off x="541231" y="4674599"/>
            <a:ext cx="311831" cy="17397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Google Shape;532;p69"/>
          <p:cNvSpPr/>
          <p:nvPr/>
        </p:nvSpPr>
        <p:spPr>
          <a:xfrm>
            <a:off x="6189003" y="4735572"/>
            <a:ext cx="408431" cy="40792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33;p69"/>
          <p:cNvSpPr/>
          <p:nvPr/>
        </p:nvSpPr>
        <p:spPr>
          <a:xfrm>
            <a:off x="7166903" y="4735572"/>
            <a:ext cx="338328" cy="33791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34;p69"/>
          <p:cNvSpPr/>
          <p:nvPr/>
        </p:nvSpPr>
        <p:spPr>
          <a:xfrm>
            <a:off x="6683179" y="4775147"/>
            <a:ext cx="329184" cy="32877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771" y="4783488"/>
            <a:ext cx="312095" cy="312095"/>
          </a:xfrm>
          <a:prstGeom prst="rect">
            <a:avLst/>
          </a:prstGeom>
        </p:spPr>
      </p:pic>
      <p:sp>
        <p:nvSpPr>
          <p:cNvPr id="15" name="Google Shape;117;p21"/>
          <p:cNvSpPr txBox="1"/>
          <p:nvPr/>
        </p:nvSpPr>
        <p:spPr>
          <a:xfrm>
            <a:off x="6325513" y="1507149"/>
            <a:ext cx="2818487" cy="47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 smtClean="0">
                <a:solidFill>
                  <a:srgbClr val="7030A0"/>
                </a:solidFill>
                <a:latin typeface="Helvetica Neue" panose="020B0604020202020204" charset="0"/>
                <a:sym typeface="Courier"/>
              </a:rPr>
              <a:t>Candidati per raccontare la tua storia</a:t>
            </a:r>
            <a:endParaRPr sz="2000" dirty="0">
              <a:solidFill>
                <a:srgbClr val="7030A0"/>
              </a:solidFill>
              <a:latin typeface="Helvetica Neue" panose="020B0604020202020204" charset="0"/>
            </a:endParaRPr>
          </a:p>
        </p:txBody>
      </p:sp>
      <p:pic>
        <p:nvPicPr>
          <p:cNvPr id="16" name="Google Shape;12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79840" y="90087"/>
            <a:ext cx="1402033" cy="43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5415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2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0" y="1025900"/>
            <a:ext cx="9144000" cy="411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2"/>
          <p:cNvSpPr txBox="1">
            <a:spLocks noGrp="1"/>
          </p:cNvSpPr>
          <p:nvPr>
            <p:ph type="ctrTitle" idx="4294967295"/>
          </p:nvPr>
        </p:nvSpPr>
        <p:spPr>
          <a:xfrm>
            <a:off x="2102250" y="247950"/>
            <a:ext cx="49395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 sono le RLadies?</a:t>
            </a:r>
            <a:endParaRPr sz="3600" b="1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42"/>
          <p:cNvSpPr txBox="1">
            <a:spLocks noGrp="1"/>
          </p:cNvSpPr>
          <p:nvPr>
            <p:ph type="subTitle" idx="4294967295"/>
          </p:nvPr>
        </p:nvSpPr>
        <p:spPr>
          <a:xfrm>
            <a:off x="614100" y="1478625"/>
            <a:ext cx="7915800" cy="4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" sz="1800" b="0" i="0" u="none" strike="noStrike" cap="none">
                <a:solidFill>
                  <a:srgbClr val="181818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Community fondata dalla statista </a:t>
            </a:r>
            <a:r>
              <a:rPr lang="en" sz="1800" b="1" i="0" u="sng" strike="noStrike" cap="none">
                <a:solidFill>
                  <a:schemeClr val="hlink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Gabriela de Queiroz</a:t>
            </a:r>
            <a:r>
              <a:rPr lang="en" sz="1800" b="0" i="0" u="none" strike="noStrike" cap="none">
                <a:solidFill>
                  <a:srgbClr val="181818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San Francisco, 2012</a:t>
            </a:r>
            <a:endParaRPr sz="3600" b="1" i="0" u="none" strike="noStrike" cap="none">
              <a:solidFill>
                <a:srgbClr val="000000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4" name="Google Shape;214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100" y="1951607"/>
            <a:ext cx="7915774" cy="2739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915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body" idx="1"/>
          </p:nvPr>
        </p:nvSpPr>
        <p:spPr>
          <a:xfrm>
            <a:off x="250925" y="1031100"/>
            <a:ext cx="4185300" cy="32631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>
                <a:solidFill>
                  <a:srgbClr val="88398A"/>
                </a:solidFill>
              </a:rPr>
              <a:t>Perché siamo qui</a:t>
            </a:r>
            <a:endParaRPr b="1">
              <a:solidFill>
                <a:srgbClr val="88398A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Leadership femminile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Siamo parte di una grande famiglia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Passione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Unire gli appassionati della data science &amp; ML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Nuove idee</a:t>
            </a:r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title"/>
          </p:nvPr>
        </p:nvSpPr>
        <p:spPr>
          <a:xfrm>
            <a:off x="565550" y="390300"/>
            <a:ext cx="57867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88398A"/>
                </a:solidFill>
              </a:rPr>
              <a:t>La nostra mission </a:t>
            </a:r>
            <a:r>
              <a:rPr lang="en"/>
              <a:t>è semplice</a:t>
            </a:r>
            <a:br>
              <a:rPr lang="en"/>
            </a:br>
            <a:endParaRPr>
              <a:solidFill>
                <a:srgbClr val="88398A"/>
              </a:solidFill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8157450" y="78400"/>
            <a:ext cx="951000" cy="6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3"/>
          <p:cNvSpPr txBox="1">
            <a:spLocks noGrp="1"/>
          </p:cNvSpPr>
          <p:nvPr>
            <p:ph type="body" idx="2"/>
          </p:nvPr>
        </p:nvSpPr>
        <p:spPr>
          <a:xfrm>
            <a:off x="4770750" y="1031100"/>
            <a:ext cx="4185300" cy="32631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>
                <a:solidFill>
                  <a:srgbClr val="FFFFFF"/>
                </a:solidFill>
              </a:rPr>
              <a:t>I nostri obiettivi</a:t>
            </a:r>
            <a:endParaRPr b="1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Meetup mensili</a:t>
            </a:r>
            <a:endParaRPr>
              <a:solidFill>
                <a:srgbClr val="D3D3D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Facilitare l’apprendimento di R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Sostenere e tutorare le donne nella programmazione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Essere un punto di riferimento </a:t>
            </a:r>
            <a:endParaRPr>
              <a:solidFill>
                <a:srgbClr val="D3D3D3"/>
              </a:solidFill>
            </a:endParaRPr>
          </a:p>
        </p:txBody>
      </p:sp>
      <p:grpSp>
        <p:nvGrpSpPr>
          <p:cNvPr id="224" name="Google Shape;224;p43"/>
          <p:cNvGrpSpPr/>
          <p:nvPr/>
        </p:nvGrpSpPr>
        <p:grpSpPr>
          <a:xfrm>
            <a:off x="2181060" y="3399906"/>
            <a:ext cx="4749119" cy="1522228"/>
            <a:chOff x="2626475" y="3852150"/>
            <a:chExt cx="3625005" cy="1227900"/>
          </a:xfrm>
        </p:grpSpPr>
        <p:sp>
          <p:nvSpPr>
            <p:cNvPr id="225" name="Google Shape;225;p43"/>
            <p:cNvSpPr/>
            <p:nvPr/>
          </p:nvSpPr>
          <p:spPr>
            <a:xfrm>
              <a:off x="3769827" y="3852150"/>
              <a:ext cx="1338300" cy="1227900"/>
            </a:xfrm>
            <a:prstGeom prst="ellipse">
              <a:avLst/>
            </a:prstGeom>
            <a:solidFill>
              <a:srgbClr val="FFFFFF"/>
            </a:solidFill>
            <a:ln w="76200" cap="flat" cmpd="sng">
              <a:solidFill>
                <a:srgbClr val="D3D3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developer</a:t>
              </a:r>
              <a:endParaRPr sz="1800" b="0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6" name="Google Shape;226;p43"/>
            <p:cNvSpPr/>
            <p:nvPr/>
          </p:nvSpPr>
          <p:spPr>
            <a:xfrm>
              <a:off x="2626475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leader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>
              <a:off x="4913180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speaker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54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I nostri partners </a:t>
            </a:r>
            <a:r>
              <a:rPr lang="en" sz="3600" dirty="0"/>
              <a:t>&amp; host</a:t>
            </a:r>
            <a:endParaRPr sz="3600" dirty="0"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8719" y="3201700"/>
            <a:ext cx="1766050" cy="151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4187" y="3759123"/>
            <a:ext cx="2286825" cy="74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425" y="3492486"/>
            <a:ext cx="2453802" cy="12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44" y="851200"/>
            <a:ext cx="2916065" cy="15657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>
            <a:spLocks noGrp="1"/>
          </p:cNvSpPr>
          <p:nvPr>
            <p:ph type="ctrTitle" idx="4294967295"/>
          </p:nvPr>
        </p:nvSpPr>
        <p:spPr>
          <a:xfrm>
            <a:off x="552000" y="194250"/>
            <a:ext cx="8040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600">
                <a:solidFill>
                  <a:srgbClr val="88398A"/>
                </a:solidFill>
              </a:rPr>
              <a:t>D</a:t>
            </a:r>
            <a:r>
              <a:rPr lang="en"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 siamo oggi?</a:t>
            </a:r>
            <a:endParaRPr sz="3600" b="1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3" name="Google Shape;23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055" y="1061450"/>
            <a:ext cx="6206246" cy="380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44"/>
          <p:cNvGrpSpPr/>
          <p:nvPr/>
        </p:nvGrpSpPr>
        <p:grpSpPr>
          <a:xfrm>
            <a:off x="6815126" y="4012446"/>
            <a:ext cx="2021689" cy="850114"/>
            <a:chOff x="6815126" y="4012446"/>
            <a:chExt cx="2021689" cy="850114"/>
          </a:xfrm>
        </p:grpSpPr>
        <p:pic>
          <p:nvPicPr>
            <p:cNvPr id="235" name="Google Shape;235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15126" y="4012446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44"/>
            <p:cNvPicPr preferRelativeResize="0"/>
            <p:nvPr/>
          </p:nvPicPr>
          <p:blipFill rotWithShape="1">
            <a:blip r:embed="rId5">
              <a:alphaModFix/>
            </a:blip>
            <a:srcRect l="76705" t="2155" r="16890" b="92652"/>
            <a:stretch/>
          </p:blipFill>
          <p:spPr>
            <a:xfrm>
              <a:off x="6858000" y="4066443"/>
              <a:ext cx="974035" cy="3710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oogle Shape;237;p44"/>
          <p:cNvGrpSpPr/>
          <p:nvPr/>
        </p:nvGrpSpPr>
        <p:grpSpPr>
          <a:xfrm>
            <a:off x="6819172" y="1061448"/>
            <a:ext cx="2013603" cy="850114"/>
            <a:chOff x="6819172" y="1061448"/>
            <a:chExt cx="2013603" cy="850114"/>
          </a:xfrm>
        </p:grpSpPr>
        <p:pic>
          <p:nvPicPr>
            <p:cNvPr id="238" name="Google Shape;238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19172" y="1061448"/>
              <a:ext cx="2013603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44"/>
            <p:cNvPicPr preferRelativeResize="0"/>
            <p:nvPr/>
          </p:nvPicPr>
          <p:blipFill rotWithShape="1">
            <a:blip r:embed="rId5">
              <a:alphaModFix/>
            </a:blip>
            <a:srcRect l="51119" t="2937" r="44143" b="92463"/>
            <a:stretch/>
          </p:blipFill>
          <p:spPr>
            <a:xfrm>
              <a:off x="6831496" y="1172816"/>
              <a:ext cx="650966" cy="3246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" name="Google Shape;240;p44"/>
          <p:cNvGrpSpPr/>
          <p:nvPr/>
        </p:nvGrpSpPr>
        <p:grpSpPr>
          <a:xfrm>
            <a:off x="6815125" y="2047888"/>
            <a:ext cx="2021689" cy="850114"/>
            <a:chOff x="6815125" y="2047888"/>
            <a:chExt cx="2021689" cy="850114"/>
          </a:xfrm>
        </p:grpSpPr>
        <p:pic>
          <p:nvPicPr>
            <p:cNvPr id="241" name="Google Shape;241;p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15125" y="2047888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44"/>
            <p:cNvPicPr preferRelativeResize="0"/>
            <p:nvPr/>
          </p:nvPicPr>
          <p:blipFill rotWithShape="1">
            <a:blip r:embed="rId5">
              <a:alphaModFix/>
            </a:blip>
            <a:srcRect l="26121" t="2872" r="70421" b="92098"/>
            <a:stretch/>
          </p:blipFill>
          <p:spPr>
            <a:xfrm>
              <a:off x="6871251" y="2112683"/>
              <a:ext cx="450575" cy="3644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" name="Google Shape;243;p44"/>
          <p:cNvGrpSpPr/>
          <p:nvPr/>
        </p:nvGrpSpPr>
        <p:grpSpPr>
          <a:xfrm>
            <a:off x="6819168" y="3034340"/>
            <a:ext cx="2013603" cy="841780"/>
            <a:chOff x="6819168" y="3034340"/>
            <a:chExt cx="2013603" cy="841780"/>
          </a:xfrm>
        </p:grpSpPr>
        <p:pic>
          <p:nvPicPr>
            <p:cNvPr id="244" name="Google Shape;244;p4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819168" y="3034340"/>
              <a:ext cx="2013603" cy="841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44"/>
            <p:cNvPicPr preferRelativeResize="0"/>
            <p:nvPr/>
          </p:nvPicPr>
          <p:blipFill rotWithShape="1">
            <a:blip r:embed="rId5">
              <a:alphaModFix/>
            </a:blip>
            <a:srcRect l="1086" t="2572" r="94639" b="92641"/>
            <a:stretch/>
          </p:blipFill>
          <p:spPr>
            <a:xfrm>
              <a:off x="6871251" y="3110326"/>
              <a:ext cx="611211" cy="34186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91469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ctrTitle" idx="4294967295"/>
          </p:nvPr>
        </p:nvSpPr>
        <p:spPr>
          <a:xfrm>
            <a:off x="4326725" y="1676800"/>
            <a:ext cx="46506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7200" b="1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</a:t>
            </a:r>
            <a:endParaRPr sz="7200" b="1" i="1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7200" b="1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BARI</a:t>
            </a:r>
            <a:endParaRPr sz="7200" b="1" i="1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1" name="Google Shape;251;p45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252" name="Google Shape;252;p45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5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6" name="Google Shape;25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122" y="130976"/>
            <a:ext cx="3714004" cy="4881550"/>
          </a:xfrm>
          <a:prstGeom prst="rect">
            <a:avLst/>
          </a:prstGeom>
          <a:noFill/>
          <a:ln w="9525" cap="flat" cmpd="sng">
            <a:solidFill>
              <a:srgbClr val="55235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45"/>
          <p:cNvSpPr txBox="1">
            <a:spLocks noGrp="1"/>
          </p:cNvSpPr>
          <p:nvPr>
            <p:ph type="ctrTitle" idx="4294967295"/>
          </p:nvPr>
        </p:nvSpPr>
        <p:spPr>
          <a:xfrm>
            <a:off x="4515100" y="321675"/>
            <a:ext cx="3514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ShinyApp</a:t>
            </a:r>
            <a: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4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https://gqueiroz.shinyapps.io/rshinylady/</a:t>
            </a:r>
            <a:endParaRPr sz="1440" b="0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0014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6"/>
          <p:cNvPicPr preferRelativeResize="0"/>
          <p:nvPr/>
        </p:nvPicPr>
        <p:blipFill rotWithShape="1">
          <a:blip r:embed="rId3">
            <a:alphaModFix amt="88000"/>
          </a:blip>
          <a:srcRect t="11867" b="9018"/>
          <a:stretch/>
        </p:blipFill>
        <p:spPr>
          <a:xfrm>
            <a:off x="7150" y="1074350"/>
            <a:ext cx="9129700" cy="40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6"/>
          <p:cNvSpPr/>
          <p:nvPr/>
        </p:nvSpPr>
        <p:spPr>
          <a:xfrm>
            <a:off x="8116500" y="84069"/>
            <a:ext cx="951000" cy="949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6"/>
          <p:cNvSpPr/>
          <p:nvPr/>
        </p:nvSpPr>
        <p:spPr>
          <a:xfrm>
            <a:off x="4865325" y="1211699"/>
            <a:ext cx="3809723" cy="3682078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solidFill>
            <a:srgbClr val="FFFFFF">
              <a:alpha val="81150"/>
            </a:srgbClr>
          </a:solidFill>
          <a:ln w="243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/>
          </a:p>
        </p:txBody>
      </p:sp>
      <p:sp>
        <p:nvSpPr>
          <p:cNvPr id="265" name="Google Shape;265;p46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6"/>
          <p:cNvSpPr/>
          <p:nvPr/>
        </p:nvSpPr>
        <p:spPr>
          <a:xfrm>
            <a:off x="316975" y="1211700"/>
            <a:ext cx="3809723" cy="3761263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solidFill>
            <a:srgbClr val="FFFFFF">
              <a:alpha val="81150"/>
            </a:srgbClr>
          </a:solidFill>
          <a:ln w="243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6"/>
          <p:cNvSpPr txBox="1"/>
          <p:nvPr/>
        </p:nvSpPr>
        <p:spPr>
          <a:xfrm>
            <a:off x="512956" y="1296368"/>
            <a:ext cx="3427800" cy="2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latin typeface="Arial"/>
                <a:ea typeface="Arial"/>
                <a:cs typeface="Arial"/>
                <a:sym typeface="Arial"/>
              </a:rPr>
              <a:t>Giovanna de Vincenzo</a:t>
            </a:r>
            <a:endParaRPr sz="1800" b="1" i="1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Economia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@UniBA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@TorVergata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analytics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data viz 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innovazione digitale</a:t>
            </a:r>
            <a:endParaRPr sz="16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46"/>
          <p:cNvSpPr txBox="1"/>
          <p:nvPr/>
        </p:nvSpPr>
        <p:spPr>
          <a:xfrm>
            <a:off x="5035516" y="1331702"/>
            <a:ext cx="3588000" cy="324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 dirty="0">
                <a:latin typeface="Arial"/>
                <a:ea typeface="Arial"/>
                <a:cs typeface="Arial"/>
                <a:sym typeface="Arial"/>
              </a:rPr>
              <a:t>Francesca Lamontanara</a:t>
            </a:r>
            <a:endParaRPr sz="1800" b="1" i="1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Statistica 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@UniBA</a:t>
            </a:r>
            <a:endParaRPr sz="16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  <a:endParaRPr dirty="0">
              <a:solidFill>
                <a:schemeClr val="tx1"/>
              </a:solidFill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@</a:t>
            </a:r>
            <a:r>
              <a:rPr lang="en" sz="1600" b="0" i="0" u="none" strike="noStrike" cap="none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PoliBA &amp; UniBA</a:t>
            </a:r>
            <a:endParaRPr sz="1600" b="1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text mining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&amp;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NLP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time series analytics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e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stochastic models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600" b="1" i="1" u="none" strike="noStrike" cap="none" dirty="0">
              <a:solidFill>
                <a:schemeClr val="tx1"/>
              </a:solidFill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9" name="Google Shape;269;p46"/>
          <p:cNvSpPr txBox="1">
            <a:spLocks noGrp="1"/>
          </p:cNvSpPr>
          <p:nvPr>
            <p:ph type="ctrTitle" idx="4294967295"/>
          </p:nvPr>
        </p:nvSpPr>
        <p:spPr>
          <a:xfrm>
            <a:off x="552000" y="330388"/>
            <a:ext cx="8040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600" b="1" i="1" u="none" strike="noStrike" cap="non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Founders of R-Ladies Bari</a:t>
            </a:r>
            <a:endParaRPr sz="3600" b="1" i="1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7565" y="1679854"/>
            <a:ext cx="808545" cy="80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99" y="1679853"/>
            <a:ext cx="807433" cy="80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56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7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67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7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7"/>
          <p:cNvSpPr txBox="1">
            <a:spLocks noGrp="1"/>
          </p:cNvSpPr>
          <p:nvPr>
            <p:ph type="title"/>
          </p:nvPr>
        </p:nvSpPr>
        <p:spPr>
          <a:xfrm>
            <a:off x="923348" y="476800"/>
            <a:ext cx="2253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800" b="1" i="0">
                <a:latin typeface="Arial"/>
                <a:ea typeface="Arial"/>
                <a:cs typeface="Arial"/>
                <a:sym typeface="Arial"/>
              </a:rPr>
              <a:t>Event</a:t>
            </a:r>
            <a:r>
              <a:rPr lang="en" sz="4800" b="1" i="0"/>
              <a:t>i passati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7"/>
          <p:cNvSpPr/>
          <p:nvPr/>
        </p:nvSpPr>
        <p:spPr>
          <a:xfrm>
            <a:off x="13716" y="2555640"/>
            <a:ext cx="9130665" cy="0"/>
          </a:xfrm>
          <a:custGeom>
            <a:avLst/>
            <a:gdLst/>
            <a:ahLst/>
            <a:cxnLst/>
            <a:rect l="l" t="t" r="r" b="b"/>
            <a:pathLst>
              <a:path w="9130665" h="120000" extrusionOk="0">
                <a:moveTo>
                  <a:pt x="0" y="0"/>
                </a:moveTo>
                <a:lnTo>
                  <a:pt x="9130538" y="0"/>
                </a:lnTo>
              </a:path>
            </a:pathLst>
          </a:custGeom>
          <a:noFill/>
          <a:ln w="396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7"/>
          <p:cNvSpPr/>
          <p:nvPr/>
        </p:nvSpPr>
        <p:spPr>
          <a:xfrm>
            <a:off x="498283" y="2445646"/>
            <a:ext cx="216407" cy="219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7"/>
          <p:cNvSpPr/>
          <p:nvPr/>
        </p:nvSpPr>
        <p:spPr>
          <a:xfrm>
            <a:off x="498283" y="2445646"/>
            <a:ext cx="216535" cy="219439"/>
          </a:xfrm>
          <a:custGeom>
            <a:avLst/>
            <a:gdLst/>
            <a:ahLst/>
            <a:cxnLst/>
            <a:rect l="l" t="t" r="r" b="b"/>
            <a:pathLst>
              <a:path w="216534" h="219710" extrusionOk="0">
                <a:moveTo>
                  <a:pt x="0" y="109728"/>
                </a:moveTo>
                <a:lnTo>
                  <a:pt x="8504" y="67026"/>
                </a:lnTo>
                <a:lnTo>
                  <a:pt x="31694" y="32146"/>
                </a:lnTo>
                <a:lnTo>
                  <a:pt x="66088" y="8626"/>
                </a:lnTo>
                <a:lnTo>
                  <a:pt x="108203" y="0"/>
                </a:lnTo>
                <a:lnTo>
                  <a:pt x="150319" y="8626"/>
                </a:lnTo>
                <a:lnTo>
                  <a:pt x="184713" y="32146"/>
                </a:lnTo>
                <a:lnTo>
                  <a:pt x="207903" y="67026"/>
                </a:lnTo>
                <a:lnTo>
                  <a:pt x="216407" y="109728"/>
                </a:lnTo>
                <a:lnTo>
                  <a:pt x="207903" y="152429"/>
                </a:lnTo>
                <a:lnTo>
                  <a:pt x="184713" y="187309"/>
                </a:lnTo>
                <a:lnTo>
                  <a:pt x="150319" y="210829"/>
                </a:lnTo>
                <a:lnTo>
                  <a:pt x="108203" y="219456"/>
                </a:lnTo>
                <a:lnTo>
                  <a:pt x="66088" y="210829"/>
                </a:lnTo>
                <a:lnTo>
                  <a:pt x="31694" y="187309"/>
                </a:lnTo>
                <a:lnTo>
                  <a:pt x="8504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7"/>
          <p:cNvSpPr/>
          <p:nvPr/>
        </p:nvSpPr>
        <p:spPr>
          <a:xfrm>
            <a:off x="1956754" y="2445920"/>
            <a:ext cx="219455" cy="219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7"/>
          <p:cNvSpPr/>
          <p:nvPr/>
        </p:nvSpPr>
        <p:spPr>
          <a:xfrm>
            <a:off x="1956754" y="2445920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10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7"/>
          <p:cNvSpPr/>
          <p:nvPr/>
        </p:nvSpPr>
        <p:spPr>
          <a:xfrm>
            <a:off x="3931608" y="2446047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7"/>
          <p:cNvSpPr/>
          <p:nvPr/>
        </p:nvSpPr>
        <p:spPr>
          <a:xfrm>
            <a:off x="393160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7"/>
          <p:cNvSpPr txBox="1"/>
          <p:nvPr/>
        </p:nvSpPr>
        <p:spPr>
          <a:xfrm>
            <a:off x="28181" y="2720484"/>
            <a:ext cx="1156740" cy="25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3 dicembre ‘18  </a:t>
            </a:r>
            <a:endParaRPr lang="en" sz="1200" i="0" u="none" strike="noStrike" cap="none" dirty="0" smtClean="0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b="1" i="0" u="none" strike="noStrike" cap="none" dirty="0" smtClean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Kickoff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7"/>
          <p:cNvSpPr txBox="1"/>
          <p:nvPr/>
        </p:nvSpPr>
        <p:spPr>
          <a:xfrm>
            <a:off x="1184921" y="2752484"/>
            <a:ext cx="1762466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29 Gennaio ‘19</a:t>
            </a:r>
            <a:endParaRPr sz="12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‘Primi passi in R Studio’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7"/>
          <p:cNvSpPr txBox="1"/>
          <p:nvPr/>
        </p:nvSpPr>
        <p:spPr>
          <a:xfrm>
            <a:off x="3223633" y="2725423"/>
            <a:ext cx="1635403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i="0" u="none" strike="noStrike" cap="none" dirty="0">
                <a:solidFill>
                  <a:srgbClr val="873989"/>
                </a:solidFill>
                <a:sym typeface="Arial"/>
              </a:rPr>
              <a:t>5 Marzo ’19</a:t>
            </a:r>
            <a:endParaRPr sz="1200" dirty="0"/>
          </a:p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873989"/>
                </a:solidFill>
                <a:sym typeface="Arial"/>
              </a:rPr>
              <a:t>‘Manipolare i dati con </a:t>
            </a:r>
            <a:endParaRPr lang="en" sz="1200" b="1" i="0" u="none" strike="noStrike" cap="none" dirty="0" smtClean="0">
              <a:solidFill>
                <a:srgbClr val="873989"/>
              </a:solidFill>
              <a:sym typeface="Arial"/>
            </a:endParaRPr>
          </a:p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b="1" i="0" u="none" strike="noStrike" cap="none" dirty="0" smtClean="0">
                <a:solidFill>
                  <a:srgbClr val="873989"/>
                </a:solidFill>
                <a:sym typeface="Arial"/>
              </a:rPr>
              <a:t>Tidyverse</a:t>
            </a:r>
            <a:r>
              <a:rPr lang="en" sz="1200" b="1" i="0" u="none" strike="noStrike" cap="none" dirty="0">
                <a:solidFill>
                  <a:srgbClr val="873989"/>
                </a:solidFill>
                <a:sym typeface="Arial"/>
              </a:rPr>
              <a:t>’</a:t>
            </a:r>
            <a:endParaRPr sz="1200" b="1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500" name="Google Shape;500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6486" y="3243983"/>
            <a:ext cx="1232240" cy="174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4650" y="3203149"/>
            <a:ext cx="1261101" cy="178430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495;p67"/>
          <p:cNvSpPr/>
          <p:nvPr/>
        </p:nvSpPr>
        <p:spPr>
          <a:xfrm>
            <a:off x="5589802" y="2445392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96;p67"/>
          <p:cNvSpPr/>
          <p:nvPr/>
        </p:nvSpPr>
        <p:spPr>
          <a:xfrm>
            <a:off x="5589802" y="2445392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499;p67"/>
          <p:cNvSpPr txBox="1"/>
          <p:nvPr/>
        </p:nvSpPr>
        <p:spPr>
          <a:xfrm>
            <a:off x="5064871" y="2752484"/>
            <a:ext cx="1363327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i="0" u="none" strike="noStrike" cap="none" dirty="0" smtClean="0">
                <a:solidFill>
                  <a:srgbClr val="873989"/>
                </a:solidFill>
                <a:sym typeface="Arial"/>
              </a:rPr>
              <a:t>8 </a:t>
            </a:r>
            <a:r>
              <a:rPr lang="en" sz="1200" i="0" u="none" strike="noStrike" cap="none" dirty="0">
                <a:solidFill>
                  <a:srgbClr val="873989"/>
                </a:solidFill>
                <a:sym typeface="Arial"/>
              </a:rPr>
              <a:t>Marzo ’19</a:t>
            </a:r>
            <a:endParaRPr sz="1200" dirty="0"/>
          </a:p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b="1" i="0" u="none" strike="noStrike" cap="none" dirty="0" smtClean="0">
                <a:solidFill>
                  <a:srgbClr val="873989"/>
                </a:solidFill>
                <a:sym typeface="Arial"/>
              </a:rPr>
              <a:t>‘STEM – Un gioco da ragazze</a:t>
            </a:r>
            <a:endParaRPr sz="1200" b="1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4" t="78595" r="20128" b="19122"/>
          <a:stretch/>
        </p:blipFill>
        <p:spPr>
          <a:xfrm>
            <a:off x="4093025" y="4961923"/>
            <a:ext cx="2516222" cy="123218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59" y="3326450"/>
            <a:ext cx="1132250" cy="16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36922"/>
      </p:ext>
    </p:extLst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260</Words>
  <Application>Microsoft Office PowerPoint</Application>
  <PresentationFormat>Presentazione su schermo (16:9)</PresentationFormat>
  <Paragraphs>88</Paragraphs>
  <Slides>11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Titillium Web</vt:lpstr>
      <vt:lpstr>Verdana</vt:lpstr>
      <vt:lpstr>Helvetica Neue</vt:lpstr>
      <vt:lpstr>Arial</vt:lpstr>
      <vt:lpstr>Courier</vt:lpstr>
      <vt:lpstr>R-Ladies Template</vt:lpstr>
      <vt:lpstr>R-Ladies Bari</vt:lpstr>
      <vt:lpstr>Call for Speakers</vt:lpstr>
      <vt:lpstr>Chi sono le RLadies?</vt:lpstr>
      <vt:lpstr>La nostra mission è semplice </vt:lpstr>
      <vt:lpstr>I nostri partners &amp; host</vt:lpstr>
      <vt:lpstr>Dove siamo oggi?</vt:lpstr>
      <vt:lpstr>R-LADIES  BARI</vt:lpstr>
      <vt:lpstr>Founders of R-Ladies Bari</vt:lpstr>
      <vt:lpstr>Eventi passati</vt:lpstr>
      <vt:lpstr>Volete unirvi a noi?</vt:lpstr>
      <vt:lpstr>Seguiteci sui nostri social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KICKOFF EVENT R-Ladies Bari 3 Dicembre 2018</dc:title>
  <dc:creator>Giovanna De Vincenzo</dc:creator>
  <cp:lastModifiedBy>Giovanna De Vincenzo</cp:lastModifiedBy>
  <cp:revision>5</cp:revision>
  <dcterms:modified xsi:type="dcterms:W3CDTF">2019-03-12T11:06:46Z</dcterms:modified>
</cp:coreProperties>
</file>